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9" r:id="rId2"/>
    <p:sldId id="330" r:id="rId3"/>
    <p:sldId id="342" r:id="rId4"/>
    <p:sldId id="351" r:id="rId5"/>
    <p:sldId id="328" r:id="rId6"/>
    <p:sldId id="335" r:id="rId7"/>
    <p:sldId id="325" r:id="rId8"/>
    <p:sldId id="332" r:id="rId9"/>
    <p:sldId id="343" r:id="rId10"/>
    <p:sldId id="323" r:id="rId11"/>
    <p:sldId id="336" r:id="rId12"/>
    <p:sldId id="337" r:id="rId13"/>
    <p:sldId id="339" r:id="rId14"/>
    <p:sldId id="340" r:id="rId15"/>
    <p:sldId id="346" r:id="rId16"/>
    <p:sldId id="347" r:id="rId17"/>
    <p:sldId id="348" r:id="rId18"/>
    <p:sldId id="349" r:id="rId19"/>
    <p:sldId id="350" r:id="rId20"/>
    <p:sldId id="353" r:id="rId21"/>
    <p:sldId id="338" r:id="rId22"/>
    <p:sldId id="331" r:id="rId23"/>
  </p:sldIdLst>
  <p:sldSz cx="9144000" cy="6858000" type="screen4x3"/>
  <p:notesSz cx="6865938" cy="99980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04;&#231;%20ve%20D&#305;&#351;%20Ticaret\KARI&#350;IK\Sunum\08.09.2016%20BYSD%20SUNUM\Grafik%20(YEN&#304;)%20i&#231;%20d&#305;&#351;%20fiy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52630566725079E-2"/>
          <c:y val="2.8530326695726617E-2"/>
          <c:w val="0.80468218283869497"/>
          <c:h val="0.910479513714162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'Mübaya '!$B$2</c:f>
              <c:strCache>
                <c:ptCount val="1"/>
                <c:pt idx="0">
                  <c:v>Türkiye Üretimi (ton)</c:v>
                </c:pt>
              </c:strCache>
            </c:strRef>
          </c:tx>
          <c:invertIfNegative val="0"/>
          <c:cat>
            <c:strRef>
              <c:f>'Mübaya '!$A$3:$A$10</c:f>
              <c:strCache>
                <c:ptCount val="5"/>
                <c:pt idx="0">
                  <c:v>2013 / 2014</c:v>
                </c:pt>
                <c:pt idx="1">
                  <c:v>2014 / 2015</c:v>
                </c:pt>
                <c:pt idx="2">
                  <c:v>2015 / 2016</c:v>
                </c:pt>
                <c:pt idx="3">
                  <c:v>2016 / 2017</c:v>
                </c:pt>
                <c:pt idx="4">
                  <c:v>2017 / 2018</c:v>
                </c:pt>
              </c:strCache>
            </c:strRef>
          </c:cat>
          <c:val>
            <c:numRef>
              <c:f>'Mübaya '!$B$3:$B$10</c:f>
              <c:numCache>
                <c:formatCode>#,##0</c:formatCode>
                <c:ptCount val="5"/>
                <c:pt idx="0">
                  <c:v>1450000</c:v>
                </c:pt>
                <c:pt idx="1">
                  <c:v>1200000</c:v>
                </c:pt>
                <c:pt idx="2">
                  <c:v>1100000</c:v>
                </c:pt>
                <c:pt idx="3">
                  <c:v>1200000</c:v>
                </c:pt>
                <c:pt idx="4">
                  <c:v>1450000</c:v>
                </c:pt>
              </c:numCache>
            </c:numRef>
          </c:val>
        </c:ser>
        <c:ser>
          <c:idx val="1"/>
          <c:order val="1"/>
          <c:tx>
            <c:strRef>
              <c:f>'Mübaya '!$C$2</c:f>
              <c:strCache>
                <c:ptCount val="1"/>
                <c:pt idx="0">
                  <c:v>Trakya Birlik Mübayaa (ton)</c:v>
                </c:pt>
              </c:strCache>
            </c:strRef>
          </c:tx>
          <c:invertIfNegative val="0"/>
          <c:cat>
            <c:strRef>
              <c:f>'Mübaya '!$A$3:$A$10</c:f>
              <c:strCache>
                <c:ptCount val="5"/>
                <c:pt idx="0">
                  <c:v>2013 / 2014</c:v>
                </c:pt>
                <c:pt idx="1">
                  <c:v>2014 / 2015</c:v>
                </c:pt>
                <c:pt idx="2">
                  <c:v>2015 / 2016</c:v>
                </c:pt>
                <c:pt idx="3">
                  <c:v>2016 / 2017</c:v>
                </c:pt>
                <c:pt idx="4">
                  <c:v>2017 / 2018</c:v>
                </c:pt>
              </c:strCache>
            </c:strRef>
          </c:cat>
          <c:val>
            <c:numRef>
              <c:f>'Mübaya '!$C$3:$C$10</c:f>
              <c:numCache>
                <c:formatCode>#,##0</c:formatCode>
                <c:ptCount val="5"/>
                <c:pt idx="0">
                  <c:v>298000</c:v>
                </c:pt>
                <c:pt idx="1">
                  <c:v>298000</c:v>
                </c:pt>
                <c:pt idx="2">
                  <c:v>257000</c:v>
                </c:pt>
                <c:pt idx="3">
                  <c:v>297000</c:v>
                </c:pt>
                <c:pt idx="4">
                  <c:v>350000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07968"/>
        <c:axId val="97109504"/>
      </c:barChart>
      <c:catAx>
        <c:axId val="9710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97109504"/>
        <c:crosses val="autoZero"/>
        <c:auto val="1"/>
        <c:lblAlgn val="ctr"/>
        <c:lblOffset val="100"/>
        <c:noMultiLvlLbl val="0"/>
      </c:catAx>
      <c:valAx>
        <c:axId val="971095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9710796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34524385245710332"/>
          <c:y val="3.900233306152016E-3"/>
          <c:w val="0.19530673062470183"/>
          <c:h val="0.1220015629247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7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62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2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42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556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25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0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39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11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1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116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31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04664"/>
            <a:ext cx="2857500" cy="261937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475656" y="5085184"/>
            <a:ext cx="6336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Yağlı Tohumlu Bitkiler ve Bitkisel Yağlar Konferansı </a:t>
            </a:r>
          </a:p>
          <a:p>
            <a:pPr algn="ctr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İSTANBUL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2771800" y="378904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Hakan ÇALEN</a:t>
            </a: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9552" y="1988840"/>
            <a:ext cx="80942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Trakya Bölgesi’nde yağlık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  verimleri 190-200 kg/dönümdür ( geçen yıl ortalaması 200 kg/dönüm). </a:t>
            </a:r>
          </a:p>
          <a:p>
            <a:pPr algn="just"/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Bölgede hasat gidişatı % 85-90 seviyelerindedir.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6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55679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Birliğimizce 2018/2019 iş yılı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yağlık </a:t>
            </a:r>
            <a:r>
              <a:rPr lang="tr-TR" sz="28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tohumu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alımına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ağustos ayının ilk 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haftasında başlanmış olup,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29.08.2018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tarihinde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40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yağ oranlı yağlık ayçiçeği için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2.320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TL/ton ö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 alım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fiyatı açıklanmıştır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800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(</a:t>
            </a:r>
            <a:r>
              <a:rPr lang="tr-TR" alt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2017/18 </a:t>
            </a:r>
            <a:r>
              <a:rPr lang="tr-TR" alt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iş yılı % 40 yağ oranlı yağlık </a:t>
            </a:r>
            <a:r>
              <a:rPr lang="tr-TR" altLang="tr-TR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ayçiçek</a:t>
            </a:r>
            <a:r>
              <a:rPr lang="tr-TR" alt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tohumu ürünü </a:t>
            </a:r>
            <a:r>
              <a:rPr lang="tr-TR" alt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için 28.08.2017 tarihinde </a:t>
            </a:r>
            <a:r>
              <a:rPr lang="tr-TR" alt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1.720</a:t>
            </a:r>
            <a:r>
              <a:rPr lang="tr-TR" alt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TL/ton ön alım </a:t>
            </a:r>
            <a:r>
              <a:rPr lang="tr-TR" alt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fiyatı açıklanmıştır.)</a:t>
            </a:r>
            <a:endParaRPr lang="tr-TR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7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49152" y="2132856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endParaRPr lang="tr-TR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1237928" y="2410737"/>
            <a:ext cx="723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17.09.2018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tarihi itibariyle </a:t>
            </a:r>
            <a:r>
              <a:rPr lang="tr-TR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mübayaa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miktarımız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250.000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ton’dur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6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84943" y="1412776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spcBef>
                <a:spcPct val="50000"/>
              </a:spcBef>
              <a:buClr>
                <a:schemeClr val="accent3"/>
              </a:buClr>
              <a:defRPr/>
            </a:pPr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endParaRPr lang="tr-TR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algn="just">
              <a:spcBef>
                <a:spcPct val="50000"/>
              </a:spcBef>
              <a:buClr>
                <a:schemeClr val="accent3"/>
              </a:buClr>
              <a:defRPr/>
            </a:pPr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tr-T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274320" indent="-274320" algn="just">
              <a:spcBef>
                <a:spcPct val="50000"/>
              </a:spcBef>
              <a:buClr>
                <a:schemeClr val="accent3"/>
              </a:buClr>
              <a:defRPr/>
            </a:pPr>
            <a:r>
              <a:rPr lang="tr-T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tr-T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2018/2019 sezonunda Trakya Bölgesi’nde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üretilen yağlık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ayçiçeği tohumunun yaklaşık          %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45’inin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Türkiye üretiminin ise %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’sinin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Birliğimizce </a:t>
            </a:r>
            <a:r>
              <a:rPr lang="tr-TR" sz="28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mübayaa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edilmesi beklenmektedir.</a:t>
            </a:r>
            <a:endParaRPr lang="tr-TR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2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043608" y="476672"/>
            <a:ext cx="6870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5 İŞYILI TÜRKİYE ÜRETİMİ VE TRAKYA BİRLİK MÜBAYAA MİKTARLARI</a:t>
            </a:r>
            <a:endParaRPr 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879312"/>
              </p:ext>
            </p:extLst>
          </p:nvPr>
        </p:nvGraphicFramePr>
        <p:xfrm>
          <a:off x="323528" y="1268760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7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59632" y="1628800"/>
            <a:ext cx="69847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Tarımsal destekleme kapsamında 2017 yılında  yağlık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tohumuna ton başına verilen 400 TL destekleme primi 2018 yılında da değişmemiştir.</a:t>
            </a:r>
          </a:p>
          <a:p>
            <a:pPr algn="ct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Yağlık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tohumunda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destekleme priminin asgari olarak diğer yağlı tohum bitkileri seviyesine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yükseltilmesi söz konusu ürünün üretiminin arttırılarak üretim açığının kapanması açısından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önem taşımaktadır.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41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93494"/>
              </p:ext>
            </p:extLst>
          </p:nvPr>
        </p:nvGraphicFramePr>
        <p:xfrm>
          <a:off x="827583" y="2847973"/>
          <a:ext cx="7704856" cy="223721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574109"/>
                <a:gridCol w="1325566"/>
                <a:gridCol w="1077023"/>
                <a:gridCol w="911327"/>
                <a:gridCol w="994175"/>
                <a:gridCol w="994175"/>
                <a:gridCol w="828481"/>
              </a:tblGrid>
              <a:tr h="38509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YIL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67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AYÇİÇEĞİ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67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PAMUK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67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SOYA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67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KANOLA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5093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ASPİR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tr-TR" sz="20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550,00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232532" y="1556792"/>
            <a:ext cx="4638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Yağlı Tohum Destekleme (TL/ton)</a:t>
            </a:r>
          </a:p>
        </p:txBody>
      </p:sp>
    </p:spTree>
    <p:extLst>
      <p:ext uri="{BB962C8B-B14F-4D97-AF65-F5344CB8AC3E}">
        <p14:creationId xmlns:p14="http://schemas.microsoft.com/office/powerpoint/2010/main" val="4015696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15616" y="1913424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Erusik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asit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içermesi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kanola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tohumuna verilen desteklemenin insan sağlığı da dikkate alınarak sadece sertifikalı üretim yapan üreticilere verilmesi büyük önem arz etmektedir.</a:t>
            </a:r>
          </a:p>
        </p:txBody>
      </p:sp>
    </p:spTree>
    <p:extLst>
      <p:ext uri="{BB962C8B-B14F-4D97-AF65-F5344CB8AC3E}">
        <p14:creationId xmlns:p14="http://schemas.microsoft.com/office/powerpoint/2010/main" val="2319498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43608" y="1772816"/>
            <a:ext cx="67687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2017 Yılında dekar başına yaklaşık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332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TL olan yağlık </a:t>
            </a:r>
            <a:r>
              <a:rPr lang="tr-TR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ayçiçek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tohumu üretim maliyeti, 2018 yılında %40’lık bir artış göstererek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464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TL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’ye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yükselmiştir.</a:t>
            </a:r>
          </a:p>
        </p:txBody>
      </p:sp>
    </p:spTree>
    <p:extLst>
      <p:ext uri="{BB962C8B-B14F-4D97-AF65-F5344CB8AC3E}">
        <p14:creationId xmlns:p14="http://schemas.microsoft.com/office/powerpoint/2010/main" val="2359656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55260"/>
              </p:ext>
            </p:extLst>
          </p:nvPr>
        </p:nvGraphicFramePr>
        <p:xfrm>
          <a:off x="683568" y="1052736"/>
          <a:ext cx="3384376" cy="4823296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800200"/>
                <a:gridCol w="858952"/>
                <a:gridCol w="725224"/>
              </a:tblGrid>
              <a:tr h="377164">
                <a:tc gridSpan="3">
                  <a:txBody>
                    <a:bodyPr/>
                    <a:lstStyle/>
                    <a:p>
                      <a:pPr algn="l"/>
                      <a:r>
                        <a:rPr lang="tr-TR" sz="12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DEKARA MALİYET(TL/DEKAR)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26940" marB="2694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l"/>
                      <a:r>
                        <a:rPr lang="tr-TR" sz="12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MASRAF UNSURLARI</a:t>
                      </a:r>
                      <a:endParaRPr lang="tr-T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Sürüm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İkileme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Z.Mücadele</a:t>
                      </a:r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İlaç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Tımıklama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 Gübresi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Tohum Bedeli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Çapalama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Hasat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Koruma Ücreti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53881" marR="53881" marT="26940" marB="26940" anchor="b"/>
                </a:tc>
              </a:tr>
              <a:tr h="377164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 Kirası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İşçilik+Sigorta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Amortisman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53881" marR="53881" marT="26940" marB="26940" anchor="b"/>
                </a:tc>
              </a:tr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masraflar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53881" marR="53881" marT="26940" marB="26940" anchor="b"/>
                </a:tc>
              </a:tr>
              <a:tr h="377164">
                <a:tc>
                  <a:txBody>
                    <a:bodyPr/>
                    <a:lstStyle/>
                    <a:p>
                      <a:pPr algn="l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332,00</a:t>
                      </a:r>
                    </a:p>
                  </a:txBody>
                  <a:tcPr marL="53881" marR="53881" marT="26940" marB="26940" anchor="b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11550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2428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86150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0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2420888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	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Türkiye’de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2018/2019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sezonunda yaklaşık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625.000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hektar ekim alanından 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1,35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milyon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ton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yağlık ayçiçeği tohumu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üretimin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(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2017/2018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sezonu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1,4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milyon ton)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gerçekleşmesi beklenmektedir.</a:t>
            </a:r>
            <a:endParaRPr lang="tr-TR" dirty="0"/>
          </a:p>
        </p:txBody>
      </p:sp>
      <p:pic>
        <p:nvPicPr>
          <p:cNvPr id="4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49516"/>
              </p:ext>
            </p:extLst>
          </p:nvPr>
        </p:nvGraphicFramePr>
        <p:xfrm>
          <a:off x="611560" y="980728"/>
          <a:ext cx="3528392" cy="48965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723168"/>
                <a:gridCol w="1066723"/>
                <a:gridCol w="738501"/>
              </a:tblGrid>
              <a:tr h="400613">
                <a:tc gridSpan="2">
                  <a:txBody>
                    <a:bodyPr/>
                    <a:lstStyle/>
                    <a:p>
                      <a:pPr algn="l"/>
                      <a:r>
                        <a:rPr lang="tr-TR" sz="11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DEKARA MALİYET(TL/DEKAR)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26940" marB="2694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</a:tr>
              <a:tr h="400613">
                <a:tc>
                  <a:txBody>
                    <a:bodyPr/>
                    <a:lstStyle/>
                    <a:p>
                      <a:pPr algn="l"/>
                      <a:r>
                        <a:rPr lang="tr-TR" sz="1100" b="1" u="sng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MASRAF UNSURLARI</a:t>
                      </a:r>
                      <a:endParaRPr lang="tr-TR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İlk Sürüm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İkileme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Z.Mücadele</a:t>
                      </a:r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İlaç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Tırmıklama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 Gübresi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Tohum Bedeli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Çapalama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Hasat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Koruma Ücreti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53881" marR="53881" marT="26940" marB="26940" anchor="b"/>
                </a:tc>
              </a:tr>
              <a:tr h="400613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Tarla Kirası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İşçilik+Sigorta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Amortisman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53881" marR="53881" marT="26940" marB="26940" anchor="b"/>
                </a:tc>
              </a:tr>
              <a:tr h="235292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 masraflar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3881" marR="53881" marT="26940" marB="26940" anchor="b"/>
                </a:tc>
              </a:tr>
              <a:tr h="400613">
                <a:tc>
                  <a:txBody>
                    <a:bodyPr/>
                    <a:lstStyle/>
                    <a:p>
                      <a:pPr algn="l"/>
                      <a:r>
                        <a:rPr lang="tr-TR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881" marR="53881" marT="26940" marB="2694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464,00</a:t>
                      </a:r>
                    </a:p>
                  </a:txBody>
                  <a:tcPr marL="53881" marR="53881" marT="26940" marB="26940" anchor="b"/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281304" y="2348880"/>
            <a:ext cx="4464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 kg/da verim ile yağlık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 maliyeti 2.210 TL/ton’ a,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kg/da verim ile yağlık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tohumu maliyeti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2.320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TL/ton’ a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 kg/da verim ile yağlık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 maliyeti 2.440 TL/tona tekabül etmektedir.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136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144983" y="1340768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Birliğimizce 2018/2019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sezonunda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bugüne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kadar </a:t>
            </a:r>
            <a:r>
              <a:rPr lang="tr-TR" sz="28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mübayaa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edilen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250.000 ton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yağlık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ayçiçeği tohumunun ortalama yağ oranı </a:t>
            </a:r>
            <a:r>
              <a:rPr lang="tr-TR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44,10’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dir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2017/2018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sezonunda Birliğimizce </a:t>
            </a:r>
            <a:r>
              <a:rPr lang="tr-TR" sz="28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mübayaa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edilen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348.500 ton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yağlık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ayçiçeği tohumunun  ortalama yağ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oranı ise 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% </a:t>
            </a:r>
            <a:r>
              <a:rPr 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45,57’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dir.</a:t>
            </a:r>
            <a:r>
              <a:rPr lang="tr-T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tr-TR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endParaRPr lang="tr-TR" dirty="0"/>
          </a:p>
        </p:txBody>
      </p:sp>
      <p:pic>
        <p:nvPicPr>
          <p:cNvPr id="5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5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63688" y="3068960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TEŞEKKÜRLER…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2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5616" y="980728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	</a:t>
            </a:r>
          </a:p>
          <a:p>
            <a:pPr algn="ctr"/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Türkiye’de </a:t>
            </a:r>
            <a:r>
              <a:rPr lang="tr-TR" sz="2800" dirty="0" err="1" smtClean="0">
                <a:solidFill>
                  <a:prstClr val="black"/>
                </a:solidFill>
                <a:latin typeface="Times New Roman"/>
              </a:rPr>
              <a:t>ayçiçek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tohumu üretimi geçen yıl ile aynı seviyelerde gerçekleşmektedir. </a:t>
            </a:r>
          </a:p>
          <a:p>
            <a:pPr algn="ctr"/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	Ülkemizdeki 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ayçiçek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yağı tüketiminin yaklaşık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950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bin ton olduğu dikkate alındığında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, bu tüketimin </a:t>
            </a:r>
            <a:r>
              <a:rPr lang="tr-TR" sz="2800" kern="0" dirty="0" smtClean="0">
                <a:solidFill>
                  <a:prstClr val="black"/>
                </a:solidFill>
                <a:latin typeface="Times New Roman"/>
              </a:rPr>
              <a:t>kendi imkanlarımız ile karşılanması için</a:t>
            </a:r>
            <a:r>
              <a:rPr lang="tr-TR" sz="2800" kern="0" dirty="0">
                <a:solidFill>
                  <a:prstClr val="black"/>
                </a:solidFill>
                <a:latin typeface="Times New Roman"/>
              </a:rPr>
              <a:t>; </a:t>
            </a:r>
          </a:p>
          <a:p>
            <a:pPr algn="ctr"/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yağlık </a:t>
            </a:r>
            <a:r>
              <a:rPr lang="tr-TR" sz="2800" dirty="0" err="1">
                <a:solidFill>
                  <a:prstClr val="black"/>
                </a:solidFill>
                <a:latin typeface="Times New Roman"/>
              </a:rPr>
              <a:t>ayçiçek</a:t>
            </a:r>
            <a:r>
              <a:rPr lang="tr-TR" sz="2800" dirty="0">
                <a:solidFill>
                  <a:prstClr val="black"/>
                </a:solidFill>
                <a:latin typeface="Times New Roman"/>
              </a:rPr>
              <a:t> tohumu  üretiminde </a:t>
            </a:r>
            <a:r>
              <a:rPr lang="tr-TR" sz="2800" b="1" dirty="0" smtClean="0">
                <a:solidFill>
                  <a:prstClr val="black"/>
                </a:solidFill>
                <a:latin typeface="Times New Roman"/>
              </a:rPr>
              <a:t>1.1 </a:t>
            </a:r>
            <a:r>
              <a:rPr lang="tr-TR" sz="2800" b="1" dirty="0">
                <a:solidFill>
                  <a:prstClr val="black"/>
                </a:solidFill>
                <a:latin typeface="Times New Roman"/>
              </a:rPr>
              <a:t>milyon </a:t>
            </a:r>
            <a:r>
              <a:rPr lang="tr-TR" sz="2800" dirty="0" smtClean="0">
                <a:solidFill>
                  <a:prstClr val="black"/>
                </a:solidFill>
                <a:latin typeface="Times New Roman"/>
              </a:rPr>
              <a:t>ton üretim artışına ihtiyaç duyulmaktadır.</a:t>
            </a:r>
            <a:endParaRPr lang="tr-TR" sz="2800" dirty="0">
              <a:solidFill>
                <a:prstClr val="black"/>
              </a:solidFill>
              <a:latin typeface="Times New Roman"/>
            </a:endParaRPr>
          </a:p>
          <a:p>
            <a:pPr algn="just"/>
            <a:endParaRPr lang="tr-TR" sz="2800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1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21685" y="603845"/>
            <a:ext cx="80025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tr-TR" altLang="tr-TR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HAMAYÇİÇEĞİ YAĞI  BAZINDA</a:t>
            </a:r>
          </a:p>
          <a:p>
            <a:pPr algn="ctr">
              <a:spcBef>
                <a:spcPct val="0"/>
              </a:spcBef>
            </a:pPr>
            <a:r>
              <a:rPr lang="tr-TR" altLang="tr-TR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2018/2019 </a:t>
            </a:r>
            <a:r>
              <a:rPr lang="tr-TR" altLang="tr-TR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SEZONU </a:t>
            </a:r>
            <a:endParaRPr lang="tr-TR" altLang="tr-TR" sz="2800" b="1" dirty="0" smtClean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tr-TR" altLang="tr-TR" sz="28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ARZ</a:t>
            </a:r>
            <a:r>
              <a:rPr lang="tr-TR" altLang="tr-TR" sz="2800" b="1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&amp; TALEP DENGESİ</a:t>
            </a:r>
          </a:p>
        </p:txBody>
      </p:sp>
      <p:graphicFrame>
        <p:nvGraphicFramePr>
          <p:cNvPr id="3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898252"/>
              </p:ext>
            </p:extLst>
          </p:nvPr>
        </p:nvGraphicFramePr>
        <p:xfrm>
          <a:off x="631219" y="2420888"/>
          <a:ext cx="799306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448446"/>
              </a:tblGrid>
              <a:tr h="139040">
                <a:tc>
                  <a:txBody>
                    <a:bodyPr/>
                    <a:lstStyle/>
                    <a:p>
                      <a:r>
                        <a:rPr lang="tr-TR" sz="18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TÜRKİYE</a:t>
                      </a:r>
                      <a:r>
                        <a:rPr lang="tr-TR" sz="18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YAĞLIK AYÇİÇEĞİ ÜRETİMİ</a:t>
                      </a:r>
                      <a:endParaRPr lang="tr-TR" sz="18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1.350 BİN TON</a:t>
                      </a:r>
                      <a:endParaRPr lang="tr-TR" sz="20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ÜLKE MAHSULÜNDEN AYÇİÇEK YAĞI ÜRETİMİ</a:t>
                      </a:r>
                      <a:endParaRPr lang="tr-TR" sz="18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 BİN</a:t>
                      </a:r>
                      <a:r>
                        <a:rPr lang="tr-TR" sz="20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TON</a:t>
                      </a:r>
                      <a:endParaRPr lang="tr-TR" sz="20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TÜRKİYE AYÇİÇEK YAĞI TÜKETİMİ</a:t>
                      </a:r>
                      <a:endParaRPr lang="tr-TR" sz="18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 BİN</a:t>
                      </a:r>
                      <a:r>
                        <a:rPr lang="tr-TR" sz="20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TON</a:t>
                      </a:r>
                      <a:endParaRPr lang="tr-TR" sz="20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AYÇİÇEK</a:t>
                      </a:r>
                      <a:r>
                        <a:rPr lang="tr-TR" sz="180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YAĞI BAZINDA  AÇIK</a:t>
                      </a:r>
                      <a:endParaRPr lang="tr-TR" sz="18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 BİN TON</a:t>
                      </a:r>
                      <a:endParaRPr lang="tr-TR" sz="2000" b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/>
                </a:tc>
              </a:tr>
            </a:tbl>
          </a:graphicData>
        </a:graphic>
      </p:graphicFrame>
      <p:pic>
        <p:nvPicPr>
          <p:cNvPr id="4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4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3325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673303" y="856446"/>
            <a:ext cx="76970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	2018/2019 sezonunda bölgelere göre yağlık </a:t>
            </a:r>
            <a:r>
              <a:rPr kumimoji="0" lang="tr-T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ayçiçek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tohumu üretim</a:t>
            </a:r>
            <a:r>
              <a:rPr kumimoji="0" lang="tr-TR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miktarları</a:t>
            </a: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lang="tr-TR" sz="2800" kern="0" dirty="0" smtClean="0">
                <a:solidFill>
                  <a:prstClr val="black"/>
                </a:solidFill>
                <a:latin typeface="Times New Roman"/>
              </a:rPr>
              <a:t>ve ekim alanları beklentileri aşağıdaki gibidir: </a:t>
            </a:r>
            <a:endParaRPr kumimoji="0" lang="tr-T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64026"/>
              </p:ext>
            </p:extLst>
          </p:nvPr>
        </p:nvGraphicFramePr>
        <p:xfrm>
          <a:off x="1259632" y="2659504"/>
          <a:ext cx="6696744" cy="24976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32248"/>
                <a:gridCol w="2232248"/>
                <a:gridCol w="2232248"/>
              </a:tblGrid>
              <a:tr h="436284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Üretim bölgesi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Ekim Alanı (hektar)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Üretim Miktarı (ton)</a:t>
                      </a:r>
                      <a:endParaRPr lang="tr-T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Trakya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350.000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İç Anadolu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110.000 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Çukurova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5351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Karadeniz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130.000</a:t>
                      </a:r>
                      <a:endParaRPr lang="tr-T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2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67544" y="1916832"/>
            <a:ext cx="8136904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tr-TR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Çukurova Bölgesi’nde </a:t>
            </a:r>
            <a:r>
              <a:rPr lang="tr-TR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</a:t>
            </a:r>
            <a:r>
              <a:rPr lang="tr-TR" sz="2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emmuz ayının ikinci haftasında başlayan yağlık ayçiçeği tohumu hasadı tamamlanmış olup, ortalama fiyat 2.150 TL/ton olarak oluşmuştur.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034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9551" y="1196752"/>
            <a:ext cx="82809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Ülkemizde yağlık ayçiçeği tohumu üretiminin en çok yapıldığı Trakya Bölgesinde ise yağlık ayçiçeği tohumu hasadı Ağustos ayının ortalarında 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2.200-TL/ton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fiyattan başlamış, harmanın hızlanmasıyla birlikte 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fiyatlar 2.300 TL/tonun üzerine çıkmıştır.</a:t>
            </a:r>
          </a:p>
          <a:p>
            <a:pPr algn="just"/>
            <a:endParaRPr lang="tr-TR" sz="2800" dirty="0">
              <a:latin typeface="Times New Roman" panose="02020603050405020304" pitchFamily="18" charset="0"/>
              <a:ea typeface="Calibri"/>
              <a:cs typeface="Times New Roman"/>
            </a:endParaRPr>
          </a:p>
          <a:p>
            <a:pPr algn="just"/>
            <a:r>
              <a:rPr lang="tr-TR" sz="2800" dirty="0" smtClean="0">
                <a:latin typeface="Times New Roman"/>
                <a:ea typeface="Calibri"/>
                <a:cs typeface="Times New Roman"/>
              </a:rPr>
              <a:t>	Hali </a:t>
            </a:r>
            <a:r>
              <a:rPr lang="tr-TR" sz="2800" dirty="0">
                <a:latin typeface="Times New Roman"/>
                <a:ea typeface="Calibri"/>
                <a:cs typeface="Times New Roman"/>
              </a:rPr>
              <a:t>hazırda Trakya </a:t>
            </a:r>
            <a:r>
              <a:rPr lang="tr-TR" sz="2800" dirty="0" smtClean="0">
                <a:latin typeface="Times New Roman"/>
                <a:ea typeface="Calibri"/>
                <a:cs typeface="Times New Roman"/>
              </a:rPr>
              <a:t>Bölgesi’nde </a:t>
            </a:r>
            <a:r>
              <a:rPr lang="tr-TR" sz="2800" dirty="0">
                <a:latin typeface="Times New Roman"/>
                <a:ea typeface="Calibri"/>
                <a:cs typeface="Times New Roman"/>
              </a:rPr>
              <a:t>yağlık </a:t>
            </a:r>
            <a:r>
              <a:rPr lang="tr-TR" sz="2800" dirty="0" err="1">
                <a:latin typeface="Times New Roman"/>
                <a:ea typeface="Calibri"/>
                <a:cs typeface="Times New Roman"/>
              </a:rPr>
              <a:t>ayçiçek</a:t>
            </a:r>
            <a:r>
              <a:rPr lang="tr-TR" sz="2800" dirty="0">
                <a:latin typeface="Times New Roman"/>
                <a:ea typeface="Calibri"/>
                <a:cs typeface="Times New Roman"/>
              </a:rPr>
              <a:t> tohumu fiyatları </a:t>
            </a:r>
            <a:r>
              <a:rPr lang="tr-TR" sz="2800" dirty="0" smtClean="0">
                <a:latin typeface="Times New Roman"/>
                <a:ea typeface="Calibri"/>
                <a:cs typeface="Times New Roman"/>
              </a:rPr>
              <a:t>2.370 </a:t>
            </a:r>
            <a:r>
              <a:rPr lang="tr-TR" sz="2800" dirty="0">
                <a:latin typeface="Times New Roman"/>
                <a:ea typeface="Calibri"/>
                <a:cs typeface="Times New Roman"/>
              </a:rPr>
              <a:t>– </a:t>
            </a:r>
            <a:r>
              <a:rPr lang="tr-TR" sz="2800" dirty="0" smtClean="0">
                <a:latin typeface="Times New Roman"/>
                <a:ea typeface="Calibri"/>
                <a:cs typeface="Times New Roman"/>
              </a:rPr>
              <a:t>2.380 </a:t>
            </a:r>
            <a:r>
              <a:rPr lang="tr-TR" sz="2800" dirty="0">
                <a:latin typeface="Times New Roman"/>
                <a:ea typeface="Calibri"/>
                <a:cs typeface="Times New Roman"/>
              </a:rPr>
              <a:t>TL/ton seviyelerinde işlem görmektedir.</a:t>
            </a:r>
          </a:p>
          <a:p>
            <a:pPr algn="just"/>
            <a:endParaRPr lang="tr-TR" sz="2800" dirty="0"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3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9632" y="764704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	2018/2019 sezonunda  borsalarda işlem gören % 40 randımanlı yağlık </a:t>
            </a:r>
            <a:r>
              <a:rPr lang="tr-TR" sz="28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tohumu ortalama fiyatları şöyledir: (17 Eylül’e göre)</a:t>
            </a:r>
            <a:endParaRPr lang="tr-TR" sz="2800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D:\KARIŞIK\HAZIRTABLO\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19" y="588656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11789"/>
              </p:ext>
            </p:extLst>
          </p:nvPr>
        </p:nvGraphicFramePr>
        <p:xfrm>
          <a:off x="1259632" y="2924944"/>
          <a:ext cx="6775389" cy="165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687"/>
                <a:gridCol w="2259851"/>
                <a:gridCol w="225985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Borsa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 İşlem </a:t>
                      </a: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Miktarı (ton)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Ortalama Fiyat (TL/ton)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33752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Edirne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12.690</a:t>
                      </a:r>
                      <a:endParaRPr lang="tr-T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2.327,67</a:t>
                      </a:r>
                      <a:endParaRPr lang="tr-T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Uzunköprü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7.904</a:t>
                      </a:r>
                      <a:endParaRPr lang="tr-T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2.353,48</a:t>
                      </a:r>
                      <a:endParaRPr lang="tr-TR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1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844824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Edirne Borsası’nda işlem gören yağlık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tohumunun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ortalama yağ oranı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%46,67 (2017-2018 sezonu % 45,65)</a:t>
            </a:r>
          </a:p>
          <a:p>
            <a:pPr algn="just"/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Uzunköprü Borsası’nda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işlem gören yağlık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ayçiçek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tohumunun </a:t>
            </a:r>
            <a:r>
              <a:rPr lang="tr-TR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ortalama yağ </a:t>
            </a:r>
            <a:r>
              <a:rPr lang="tr-TR" sz="2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oranı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% 43,68’tür.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377</Words>
  <Application>Microsoft Office PowerPoint</Application>
  <PresentationFormat>Ekran Gösterisi (4:3)</PresentationFormat>
  <Paragraphs>228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188</cp:revision>
  <cp:lastPrinted>2018-09-19T13:52:15Z</cp:lastPrinted>
  <dcterms:created xsi:type="dcterms:W3CDTF">2016-08-23T07:18:33Z</dcterms:created>
  <dcterms:modified xsi:type="dcterms:W3CDTF">2018-10-03T11:24:22Z</dcterms:modified>
</cp:coreProperties>
</file>